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67F91A-63CA-95DE-7972-6A5ADDAF63F6}" v="1983" dt="2023-02-14T22:26:54.136"/>
  </p1510:revLst>
</p1510:revInfo>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82"/>
    <p:restoredTop sz="94407"/>
  </p:normalViewPr>
  <p:slideViewPr>
    <p:cSldViewPr snapToGrid="0">
      <p:cViewPr>
        <p:scale>
          <a:sx n="126" d="100"/>
          <a:sy n="126" d="100"/>
        </p:scale>
        <p:origin x="2632" y="15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a:ea typeface="Comfortaa"/>
                <a:cs typeface="Comfortaa"/>
                <a:sym typeface="Comfortaa"/>
              </a:rPr>
              <a:t>Kindergarten Newsletter: April 10-14</a:t>
            </a:r>
            <a:r>
              <a:rPr lang="en" dirty="0">
                <a:latin typeface="KG Miss Kindergarten"/>
                <a:ea typeface="Comfortaa"/>
                <a:cs typeface="Comfortaa"/>
                <a:sym typeface="Comfortaa"/>
              </a:rPr>
              <a:t>, 2023</a:t>
            </a:r>
            <a:endParaRPr sz="1400" b="0" i="0" u="none" strike="noStrike" cap="none" dirty="0">
              <a:solidFill>
                <a:srgbClr val="000000"/>
              </a:solidFill>
              <a:latin typeface="KG Miss Kindergarten"/>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183753587"/>
              </p:ext>
            </p:extLst>
          </p:nvPr>
        </p:nvGraphicFramePr>
        <p:xfrm>
          <a:off x="261255" y="3135492"/>
          <a:ext cx="3458674" cy="1690599"/>
        </p:xfrm>
        <a:graphic>
          <a:graphicData uri="http://schemas.openxmlformats.org/drawingml/2006/table">
            <a:tbl>
              <a:tblPr>
                <a:noFill/>
                <a:tableStyleId>{403A84E3-EDEE-4AC5-8DF2-DC100B7C1AB1}</a:tableStyleId>
              </a:tblPr>
              <a:tblGrid>
                <a:gridCol w="740082">
                  <a:extLst>
                    <a:ext uri="{9D8B030D-6E8A-4147-A177-3AD203B41FA5}">
                      <a16:colId xmlns:a16="http://schemas.microsoft.com/office/drawing/2014/main" val="20000"/>
                    </a:ext>
                  </a:extLst>
                </a:gridCol>
                <a:gridCol w="2718592">
                  <a:extLst>
                    <a:ext uri="{9D8B030D-6E8A-4147-A177-3AD203B41FA5}">
                      <a16:colId xmlns:a16="http://schemas.microsoft.com/office/drawing/2014/main" val="20001"/>
                    </a:ext>
                  </a:extLst>
                </a:gridCol>
              </a:tblGrid>
              <a:tr h="483148">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684419">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a:sym typeface="Comfortaa"/>
                        </a:rPr>
                        <a:t>Spelling, ORF, and Module Assessment </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523032">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a:rPr>
                        <a:t>No assessment</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3952860540"/>
              </p:ext>
            </p:extLst>
          </p:nvPr>
        </p:nvGraphicFramePr>
        <p:xfrm>
          <a:off x="261257" y="5111689"/>
          <a:ext cx="3458675" cy="2006344"/>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61925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387089">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a:rPr>
                        <a:t>Comparing Length</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251995340"/>
              </p:ext>
            </p:extLst>
          </p:nvPr>
        </p:nvGraphicFramePr>
        <p:xfrm>
          <a:off x="3886200" y="5502167"/>
          <a:ext cx="3676650" cy="3667220"/>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2136489464"/>
              </p:ext>
            </p:extLst>
          </p:nvPr>
        </p:nvGraphicFramePr>
        <p:xfrm>
          <a:off x="261255" y="7191936"/>
          <a:ext cx="3458675" cy="1970352"/>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64778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322566">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1391712519"/>
              </p:ext>
            </p:extLst>
          </p:nvPr>
        </p:nvGraphicFramePr>
        <p:xfrm>
          <a:off x="296690" y="1288724"/>
          <a:ext cx="3458675" cy="1442189"/>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0">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rowSpan="4" gridSpan="3">
                  <a:txBody>
                    <a:bodyPr/>
                    <a:lstStyle/>
                    <a:p>
                      <a:pPr marL="0" lvl="0" indent="0" algn="ctr">
                        <a:lnSpc>
                          <a:spcPct val="114999"/>
                        </a:lnSpc>
                        <a:spcBef>
                          <a:spcPts val="0"/>
                        </a:spcBef>
                        <a:spcAft>
                          <a:spcPts val="0"/>
                        </a:spcAft>
                        <a:buNone/>
                      </a:pPr>
                      <a:r>
                        <a:rPr lang="en-US" b="0" dirty="0">
                          <a:latin typeface="KG Miss Kindergarten"/>
                          <a:sym typeface="Comfortaa"/>
                        </a:rPr>
                        <a:t>April 10—NO SCHOOL</a:t>
                      </a:r>
                    </a:p>
                    <a:p>
                      <a:pPr marL="0" lvl="0" indent="0" algn="ctr">
                        <a:lnSpc>
                          <a:spcPct val="114999"/>
                        </a:lnSpc>
                        <a:spcBef>
                          <a:spcPts val="0"/>
                        </a:spcBef>
                        <a:spcAft>
                          <a:spcPts val="0"/>
                        </a:spcAft>
                        <a:buNone/>
                      </a:pPr>
                      <a:r>
                        <a:rPr lang="en-US" b="0" dirty="0">
                          <a:latin typeface="KG Miss Kindergarten"/>
                          <a:sym typeface="Comfortaa"/>
                        </a:rPr>
                        <a:t>April 13- Cap and Gown Pictures</a:t>
                      </a:r>
                    </a:p>
                    <a:p>
                      <a:pPr marL="0" lvl="0" indent="0" algn="ctr">
                        <a:lnSpc>
                          <a:spcPct val="114999"/>
                        </a:lnSpc>
                        <a:spcBef>
                          <a:spcPts val="0"/>
                        </a:spcBef>
                        <a:spcAft>
                          <a:spcPts val="0"/>
                        </a:spcAft>
                        <a:buNone/>
                      </a:pPr>
                      <a:r>
                        <a:rPr lang="en-US" b="0" dirty="0">
                          <a:latin typeface="KG Miss Kindergarten"/>
                          <a:sym typeface="Comfortaa"/>
                        </a:rPr>
                        <a:t>April 18-21- MKAS Testing</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71264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738664"/>
          </a:xfrm>
          <a:prstGeom prst="rect">
            <a:avLst/>
          </a:prstGeom>
          <a:noFill/>
        </p:spPr>
        <p:txBody>
          <a:bodyPr wrap="square" lIns="91440" tIns="45720" rIns="91440" bIns="45720" rtlCol="0" anchor="t">
            <a:spAutoFit/>
          </a:bodyPr>
          <a:lstStyle/>
          <a:p>
            <a:endParaRPr lang="en-US" dirty="0">
              <a:latin typeface="KG Miss Kindergarten" panose="02000000000000000000" pitchFamily="2" charset="77"/>
              <a:ea typeface="Comfortaa"/>
              <a:cs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sp>
        <p:nvSpPr>
          <p:cNvPr id="12" name="TextBox 11">
            <a:extLst>
              <a:ext uri="{FF2B5EF4-FFF2-40B4-BE49-F238E27FC236}">
                <a16:creationId xmlns:a16="http://schemas.microsoft.com/office/drawing/2014/main" id="{1286CDC3-0B80-9701-2B55-0B52F18F6465}"/>
              </a:ext>
            </a:extLst>
          </p:cNvPr>
          <p:cNvSpPr txBox="1"/>
          <p:nvPr/>
        </p:nvSpPr>
        <p:spPr>
          <a:xfrm>
            <a:off x="38775" y="2753811"/>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a:ea typeface="Oswald"/>
                <a:cs typeface="Oswald"/>
                <a:sym typeface="Oswald"/>
              </a:rPr>
              <a:t>Module 8 Week 1 </a:t>
            </a:r>
            <a:br>
              <a:rPr lang="en" sz="2600" dirty="0">
                <a:latin typeface="KG Shake it Off Popped"/>
                <a:ea typeface="Oswald"/>
                <a:cs typeface="Oswald"/>
              </a:rPr>
            </a:br>
            <a:r>
              <a:rPr lang="en" sz="2000" dirty="0">
                <a:latin typeface="KG Miss Kindergarten"/>
                <a:ea typeface="Oswald"/>
                <a:cs typeface="Oswald"/>
              </a:rPr>
              <a:t>From Plant to Plate</a:t>
            </a:r>
          </a:p>
        </p:txBody>
      </p:sp>
      <p:graphicFrame>
        <p:nvGraphicFramePr>
          <p:cNvPr id="81" name="Google Shape;81;p2"/>
          <p:cNvGraphicFramePr/>
          <p:nvPr>
            <p:extLst>
              <p:ext uri="{D42A27DB-BD31-4B8C-83A1-F6EECF244321}">
                <p14:modId xmlns:p14="http://schemas.microsoft.com/office/powerpoint/2010/main" val="3203235235"/>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a:lnSpc>
                          <a:spcPct val="100000"/>
                        </a:lnSpc>
                        <a:spcBef>
                          <a:spcPts val="0"/>
                        </a:spcBef>
                        <a:spcAft>
                          <a:spcPts val="0"/>
                        </a:spcAft>
                        <a:buNone/>
                      </a:pPr>
                      <a:r>
                        <a:rPr lang="en-US" sz="1400" b="0" i="0" u="none" strike="noStrike" cap="none" dirty="0">
                          <a:solidFill>
                            <a:srgbClr val="000000"/>
                          </a:solidFill>
                          <a:effectLst/>
                          <a:latin typeface="KG Miss Kindergarten"/>
                          <a:cs typeface="Arial"/>
                        </a:rPr>
                        <a:t>Isolate Medial Vowel Sounds, Segment Words into Phonemes</a:t>
                      </a:r>
                      <a:endParaRPr lang="en-US" sz="1400" b="0" i="0" u="none" strike="noStrike" cap="none" dirty="0">
                        <a:solidFill>
                          <a:srgbClr val="000000"/>
                        </a:solidFill>
                        <a:effectLst/>
                        <a:latin typeface="KG Miss Kindergarten"/>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2641650654"/>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a:lnSpc>
                          <a:spcPct val="100000"/>
                        </a:lnSpc>
                        <a:spcBef>
                          <a:spcPts val="0"/>
                        </a:spcBef>
                        <a:spcAft>
                          <a:spcPts val="0"/>
                        </a:spcAft>
                        <a:buNone/>
                      </a:pPr>
                      <a:r>
                        <a:rPr lang="en" dirty="0">
                          <a:latin typeface="KG Miss Kindergarten"/>
                        </a:rPr>
                        <a:t>How do plants become food?</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3439955575"/>
              </p:ext>
            </p:extLst>
          </p:nvPr>
        </p:nvGraphicFramePr>
        <p:xfrm>
          <a:off x="224238" y="3593180"/>
          <a:ext cx="2240200" cy="1599756"/>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8526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8466">
                <a:tc>
                  <a:txBody>
                    <a:bodyPr/>
                    <a:lstStyle/>
                    <a:p>
                      <a:pPr algn="ctr" rtl="0" fontAlgn="base">
                        <a:lnSpc>
                          <a:spcPct val="150000"/>
                        </a:lnSpc>
                      </a:pPr>
                      <a:r>
                        <a:rPr lang="en-US" sz="1400" b="0" i="0" u="none" strike="noStrike" cap="none" dirty="0">
                          <a:solidFill>
                            <a:srgbClr val="000000"/>
                          </a:solidFill>
                          <a:effectLst/>
                          <a:latin typeface="KG Miss Kindergarten"/>
                          <a:ea typeface="Arial"/>
                          <a:cs typeface="Arial"/>
                          <a:sym typeface="Arial"/>
                        </a:rPr>
                        <a:t>same   take  no  out</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19496">
                <a:tc>
                  <a:txBody>
                    <a:bodyPr/>
                    <a:lstStyle/>
                    <a:p>
                      <a:pPr lvl="0" algn="ctr">
                        <a:lnSpc>
                          <a:spcPct val="150000"/>
                        </a:lnSpc>
                        <a:buNone/>
                      </a:pP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a:solidFill>
                        <a:srgbClr val="000000"/>
                      </a:solidFill>
                    </a:lnL>
                    <a:lnR w="19050">
                      <a:solidFill>
                        <a:srgbClr val="000000"/>
                      </a:solidFill>
                    </a:lnR>
                    <a:lnT w="19050" cap="flat" cmpd="sng" algn="ctr">
                      <a:solidFill>
                        <a:srgbClr val="000000"/>
                      </a:solidFill>
                      <a:prstDash val="solid"/>
                      <a:round/>
                      <a:headEnd type="none" w="sm" len="sm"/>
                      <a:tailEnd type="none" w="sm" len="sm"/>
                    </a:lnT>
                    <a:lnB w="19050">
                      <a:solidFill>
                        <a:srgbClr val="000000"/>
                      </a:solidFill>
                    </a:lnB>
                  </a:tcPr>
                </a:tc>
                <a:extLst>
                  <a:ext uri="{0D108BD9-81ED-4DB2-BD59-A6C34878D82A}">
                    <a16:rowId xmlns:a16="http://schemas.microsoft.com/office/drawing/2014/main" val="49373759"/>
                  </a:ext>
                </a:extLst>
              </a:tr>
            </a:tbl>
          </a:graphicData>
        </a:graphic>
      </p:graphicFrame>
      <p:graphicFrame>
        <p:nvGraphicFramePr>
          <p:cNvPr id="84" name="Google Shape;84;p2"/>
          <p:cNvGraphicFramePr/>
          <p:nvPr>
            <p:extLst>
              <p:ext uri="{D42A27DB-BD31-4B8C-83A1-F6EECF244321}">
                <p14:modId xmlns:p14="http://schemas.microsoft.com/office/powerpoint/2010/main" val="325374016"/>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BIG IDEA WORDS:</a:t>
                      </a:r>
                      <a:r>
                        <a:rPr lang="en" sz="1400" b="1" u="none" strike="noStrike" cap="none" dirty="0">
                          <a:solidFill>
                            <a:schemeClr val="dk1"/>
                          </a:solidFill>
                          <a:latin typeface="KG Miss Kindergarten"/>
                          <a:ea typeface="Comfortaa"/>
                          <a:cs typeface="Comfortaa"/>
                        </a:rPr>
                        <a:t> </a:t>
                      </a:r>
                      <a:r>
                        <a:rPr lang="en" sz="1400" b="0" u="none" strike="noStrike" cap="none" dirty="0">
                          <a:solidFill>
                            <a:schemeClr val="dk1"/>
                          </a:solidFill>
                          <a:latin typeface="KG Miss Kindergarten"/>
                          <a:ea typeface="Comfortaa"/>
                          <a:cs typeface="Comfortaa"/>
                        </a:rPr>
                        <a:t>garden, harvest, plant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POWER WORDS</a:t>
                      </a:r>
                      <a:r>
                        <a:rPr lang="en" sz="1400" u="none" strike="noStrike" cap="none" dirty="0">
                          <a:solidFill>
                            <a:schemeClr val="dk1"/>
                          </a:solidFill>
                          <a:latin typeface="KG Miss Kindergarten"/>
                          <a:ea typeface="Comfortaa"/>
                          <a:cs typeface="Comfortaa"/>
                          <a:sym typeface="Comfortaa"/>
                        </a:rPr>
                        <a:t>:</a:t>
                      </a:r>
                      <a:r>
                        <a:rPr lang="en" dirty="0">
                          <a:solidFill>
                            <a:schemeClr val="dk1"/>
                          </a:solidFill>
                          <a:latin typeface="KG Miss Kindergarten"/>
                          <a:ea typeface="Comfortaa"/>
                          <a:cs typeface="Comfortaa"/>
                        </a:rPr>
                        <a:t> bloom, root, seed</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3429789152"/>
              </p:ext>
            </p:extLst>
          </p:nvPr>
        </p:nvGraphicFramePr>
        <p:xfrm>
          <a:off x="2564075" y="2303671"/>
          <a:ext cx="4979725" cy="2049720"/>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Genre Characteristics: Informational Text</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Identify Central Idea</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Academic </a:t>
                      </a:r>
                      <a:r>
                        <a:rPr lang="en-US" sz="1350" dirty="0">
                          <a:latin typeface="KG Miss Kindergarten"/>
                          <a:ea typeface="Comfortaa"/>
                          <a:cs typeface="Comfortaa"/>
                        </a:rPr>
                        <a:t>Vocabulary</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Make and Check Predictions</a:t>
                      </a: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Steps in a Sequence</a:t>
                      </a:r>
                      <a:endParaRPr sz="1350" dirty="0">
                        <a:latin typeface="KG Miss Kindergarten"/>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a:lnSpc>
                          <a:spcPct val="100000"/>
                        </a:lnSpc>
                        <a:spcBef>
                          <a:spcPts val="0"/>
                        </a:spcBef>
                        <a:spcAft>
                          <a:spcPts val="0"/>
                        </a:spcAft>
                        <a:buSzPts val="1400"/>
                        <a:buFont typeface="Comfortaa"/>
                        <a:buChar char="★"/>
                      </a:pPr>
                      <a:r>
                        <a:rPr lang="en-US" sz="1350" dirty="0">
                          <a:latin typeface="KG Miss Kindergarten"/>
                          <a:ea typeface="Comfortaa"/>
                          <a:cs typeface="Comfortaa"/>
                        </a:rPr>
                        <a:t>Fact and Opinion </a:t>
                      </a:r>
                    </a:p>
                    <a:p>
                      <a:pPr marL="457200" marR="0" lvl="0" indent="-317500" algn="l">
                        <a:lnSpc>
                          <a:spcPct val="100000"/>
                        </a:lnSpc>
                        <a:spcBef>
                          <a:spcPts val="0"/>
                        </a:spcBef>
                        <a:spcAft>
                          <a:spcPts val="0"/>
                        </a:spcAft>
                        <a:buSzPts val="1400"/>
                        <a:buFont typeface="Comfortaa"/>
                        <a:buChar char="★"/>
                      </a:pPr>
                      <a:r>
                        <a:rPr lang="en-US" sz="1350" dirty="0">
                          <a:latin typeface="KG Miss Kindergarten"/>
                        </a:rPr>
                        <a:t>Print</a:t>
                      </a:r>
                      <a:r>
                        <a:rPr lang="en-US" sz="1350" dirty="0">
                          <a:latin typeface="KG Miss Kindergarten"/>
                          <a:ea typeface="Comfortaa"/>
                          <a:cs typeface="Comfortaa"/>
                          <a:sym typeface="Comfortaa"/>
                        </a:rPr>
                        <a:t> </a:t>
                      </a:r>
                      <a:r>
                        <a:rPr lang="en-US" sz="1350" dirty="0">
                          <a:latin typeface="KG Miss Kindergarten"/>
                          <a:ea typeface="Comfortaa"/>
                          <a:cs typeface="Comfortaa"/>
                        </a:rPr>
                        <a:t>Concepts</a:t>
                      </a:r>
                      <a:r>
                        <a:rPr lang="en-US" sz="1350" dirty="0">
                          <a:latin typeface="KG Miss Kindergarten"/>
                          <a:ea typeface="Comfortaa"/>
                          <a:cs typeface="Comfortaa"/>
                          <a:sym typeface="Comfortaa"/>
                        </a:rPr>
                        <a:t>: </a:t>
                      </a:r>
                      <a:r>
                        <a:rPr lang="en-US" sz="1350" dirty="0">
                          <a:latin typeface="KG Miss Kindergarten"/>
                          <a:ea typeface="Comfortaa"/>
                          <a:cs typeface="Comfortaa"/>
                        </a:rPr>
                        <a:t>One-to-One Correspondence </a:t>
                      </a:r>
                      <a:endParaRPr lang="en-US" sz="1350" dirty="0">
                        <a:latin typeface="KG Miss Kindergarten"/>
                        <a:ea typeface="Comfortaa"/>
                        <a:cs typeface="Comfortaa"/>
                        <a:sym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2891338189"/>
              </p:ext>
            </p:extLst>
          </p:nvPr>
        </p:nvGraphicFramePr>
        <p:xfrm>
          <a:off x="224238" y="4791004"/>
          <a:ext cx="2240200" cy="1338487"/>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7148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867006">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a:cs typeface="Arial"/>
                        </a:rPr>
                        <a:t>win</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pod</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yam</a:t>
                      </a:r>
                      <a:r>
                        <a:rPr lang="sv-SE" sz="1400" b="0" i="0" u="none" strike="noStrike" cap="none" dirty="0">
                          <a:solidFill>
                            <a:srgbClr val="000000"/>
                          </a:solidFill>
                          <a:effectLst/>
                          <a:latin typeface="KG Miss Kindergarten"/>
                          <a:cs typeface="Arial"/>
                        </a:rPr>
                        <a:t>, leg, get, </a:t>
                      </a:r>
                      <a:r>
                        <a:rPr lang="sv-SE" sz="1400" b="0" i="0" u="none" strike="noStrike" cap="none" dirty="0" err="1">
                          <a:solidFill>
                            <a:srgbClr val="000000"/>
                          </a:solidFill>
                          <a:effectLst/>
                          <a:latin typeface="KG Miss Kindergarten"/>
                          <a:cs typeface="Arial"/>
                        </a:rPr>
                        <a:t>him</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us</a:t>
                      </a:r>
                      <a:r>
                        <a:rPr lang="sv-SE" sz="1400" b="0" i="0" u="none" strike="noStrike" cap="none" dirty="0">
                          <a:solidFill>
                            <a:srgbClr val="000000"/>
                          </a:solidFill>
                          <a:effectLst/>
                          <a:latin typeface="KG Miss Kindergarten"/>
                          <a:cs typeface="Arial"/>
                        </a:rPr>
                        <a:t>, mad, box</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660626919"/>
              </p:ext>
            </p:extLst>
          </p:nvPr>
        </p:nvGraphicFramePr>
        <p:xfrm>
          <a:off x="224238" y="6207946"/>
          <a:ext cx="2240200" cy="1180527"/>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43486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5819">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a:ea typeface="Comfortaa"/>
                          <a:cs typeface="Comfortaa"/>
                          <a:sym typeface="Comfortaa"/>
                        </a:rPr>
                        <a:t>CVC </a:t>
                      </a:r>
                      <a:r>
                        <a:rPr lang="en" sz="1200" u="none" strike="noStrike" cap="none" dirty="0">
                          <a:latin typeface="KG Miss Kindergarten"/>
                          <a:ea typeface="Comfortaa"/>
                          <a:cs typeface="Comfortaa"/>
                        </a:rPr>
                        <a:t>words</a:t>
                      </a: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a:ea typeface="Comfortaa"/>
                          <a:cs typeface="Comfortaa"/>
                        </a:rPr>
                        <a:t>Poetry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9846">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631131648"/>
              </p:ext>
            </p:extLst>
          </p:nvPr>
        </p:nvGraphicFramePr>
        <p:xfrm>
          <a:off x="224238" y="7466927"/>
          <a:ext cx="2240200" cy="2051255"/>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79170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49807">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Blend phonemes into words</a:t>
                      </a:r>
                    </a:p>
                    <a:p>
                      <a:pPr marL="0" marR="0" lvl="0" indent="0" algn="ctr" rtl="0">
                        <a:lnSpc>
                          <a:spcPct val="10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a:rPr>
                        <a:t>Phonics: Long a and Long </a:t>
                      </a:r>
                      <a:r>
                        <a:rPr lang="en-US" sz="1300" dirty="0" err="1">
                          <a:latin typeface="KG Miss Kindergarten"/>
                        </a:rPr>
                        <a:t>i</a:t>
                      </a:r>
                      <a:endParaRPr lang="en-US" sz="1300" i="1" dirty="0">
                        <a:latin typeface="KG Miss Kindergarten"/>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1009743">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50311387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a:t>
                      </a:r>
                      <a:r>
                        <a:rPr lang="en" sz="1350" b="0" dirty="0">
                          <a:latin typeface="KG Miss Kindergarten" panose="02000000000000000000" pitchFamily="2" charset="77"/>
                        </a:rPr>
                        <a:t>the, a, see, red, I, blue, yellow, to, by, my, am, at, go, is, man, no, green, orange, purple, an, </a:t>
                      </a:r>
                      <a:r>
                        <a:rPr lang="en-US" sz="1350"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a:sym typeface="Arial"/>
              </a:rPr>
              <a:t>LEARNING MINDSET: </a:t>
            </a:r>
            <a:r>
              <a:rPr lang="en" b="1" dirty="0">
                <a:latin typeface="KG Miss Kindergarten"/>
              </a:rPr>
              <a:t>Problem Solving</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9652</TotalTime>
  <Words>473</Words>
  <Application>Microsoft Macintosh PowerPoint</Application>
  <PresentationFormat>Custom</PresentationFormat>
  <Paragraphs>70</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System Font Regular</vt:lpstr>
      <vt:lpstr>Arial</vt:lpstr>
      <vt:lpstr>KG Miss Kindergarten</vt:lpstr>
      <vt:lpstr>Comfortaa,Sans-Serif</vt:lpstr>
      <vt:lpstr>KG Shake it Off Popped</vt:lpstr>
      <vt:lpstr>Comfortaa</vt:lpstr>
      <vt:lpstr>Simple Light</vt:lpstr>
      <vt:lpstr>We are WILD about Learning!</vt:lpstr>
      <vt:lpstr>Module 8 Week 1  From Plant to 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Young, Jessica</cp:lastModifiedBy>
  <cp:revision>407</cp:revision>
  <cp:lastPrinted>2022-12-07T20:36:42Z</cp:lastPrinted>
  <dcterms:modified xsi:type="dcterms:W3CDTF">2023-03-30T17:22:21Z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